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5"/>
  </p:notesMasterIdLst>
  <p:sldIdLst>
    <p:sldId id="345" r:id="rId2"/>
    <p:sldId id="377" r:id="rId3"/>
    <p:sldId id="381" r:id="rId4"/>
    <p:sldId id="382" r:id="rId5"/>
    <p:sldId id="383" r:id="rId6"/>
    <p:sldId id="384" r:id="rId7"/>
    <p:sldId id="385" r:id="rId8"/>
    <p:sldId id="346" r:id="rId9"/>
    <p:sldId id="347" r:id="rId10"/>
    <p:sldId id="348" r:id="rId11"/>
    <p:sldId id="356" r:id="rId12"/>
    <p:sldId id="407" r:id="rId13"/>
    <p:sldId id="406" r:id="rId14"/>
    <p:sldId id="400" r:id="rId15"/>
    <p:sldId id="408" r:id="rId16"/>
    <p:sldId id="417" r:id="rId17"/>
    <p:sldId id="418" r:id="rId18"/>
    <p:sldId id="419" r:id="rId19"/>
    <p:sldId id="420" r:id="rId20"/>
    <p:sldId id="421" r:id="rId21"/>
    <p:sldId id="422" r:id="rId22"/>
    <p:sldId id="397" r:id="rId23"/>
    <p:sldId id="423" r:id="rId24"/>
    <p:sldId id="424" r:id="rId25"/>
    <p:sldId id="425" r:id="rId26"/>
    <p:sldId id="426" r:id="rId27"/>
    <p:sldId id="427" r:id="rId28"/>
    <p:sldId id="428" r:id="rId29"/>
    <p:sldId id="393" r:id="rId30"/>
    <p:sldId id="432" r:id="rId31"/>
    <p:sldId id="433" r:id="rId32"/>
    <p:sldId id="434" r:id="rId33"/>
    <p:sldId id="435" r:id="rId34"/>
    <p:sldId id="436" r:id="rId35"/>
    <p:sldId id="437" r:id="rId36"/>
    <p:sldId id="438" r:id="rId37"/>
    <p:sldId id="390" r:id="rId38"/>
    <p:sldId id="441" r:id="rId39"/>
    <p:sldId id="442" r:id="rId40"/>
    <p:sldId id="386" r:id="rId41"/>
    <p:sldId id="388" r:id="rId42"/>
    <p:sldId id="387" r:id="rId43"/>
    <p:sldId id="405" r:id="rId4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000066"/>
    <a:srgbClr val="FFFFFF"/>
    <a:srgbClr val="1D1D1D"/>
    <a:srgbClr val="003399"/>
    <a:srgbClr val="EAEAEA"/>
    <a:srgbClr val="0033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515" autoAdjust="0"/>
    <p:restoredTop sz="94505" autoAdjust="0"/>
  </p:normalViewPr>
  <p:slideViewPr>
    <p:cSldViewPr>
      <p:cViewPr>
        <p:scale>
          <a:sx n="66" d="100"/>
          <a:sy n="66" d="100"/>
        </p:scale>
        <p:origin x="-101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6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42EC4E-8F79-47E2-9C76-5DC46706FACC}" type="doc">
      <dgm:prSet loTypeId="urn:microsoft.com/office/officeart/2005/8/layout/radial5" loCatId="cycle" qsTypeId="urn:microsoft.com/office/officeart/2005/8/quickstyle/simple1#1" qsCatId="simple" csTypeId="urn:microsoft.com/office/officeart/2005/8/colors/colorful1#1" csCatId="colorful" phldr="1"/>
      <dgm:spPr/>
      <dgm:t>
        <a:bodyPr/>
        <a:lstStyle/>
        <a:p>
          <a:endParaRPr lang="hr-HR"/>
        </a:p>
      </dgm:t>
    </dgm:pt>
    <dgm:pt modelId="{408D0FA7-B1C2-404D-95A8-F097AC8B038A}">
      <dgm:prSet phldrT="[Text]" custT="1"/>
      <dgm:spPr/>
      <dgm:t>
        <a:bodyPr/>
        <a:lstStyle/>
        <a:p>
          <a:r>
            <a:rPr lang="hr-HR" sz="1800" b="1" smtClean="0">
              <a:latin typeface="Georgia" pitchFamily="18" charset="0"/>
            </a:rPr>
            <a:t>KURIKULUM</a:t>
          </a:r>
          <a:endParaRPr lang="hr-HR" sz="1800" b="1" dirty="0">
            <a:latin typeface="Georgia" pitchFamily="18" charset="0"/>
          </a:endParaRPr>
        </a:p>
      </dgm:t>
    </dgm:pt>
    <dgm:pt modelId="{0940F4C0-FBEB-476D-B827-79829D56B968}" type="parTrans" cxnId="{8EB6B85C-451C-466B-BD05-EFE8F1FF8F6E}">
      <dgm:prSet/>
      <dgm:spPr/>
      <dgm:t>
        <a:bodyPr/>
        <a:lstStyle/>
        <a:p>
          <a:endParaRPr lang="hr-HR"/>
        </a:p>
      </dgm:t>
    </dgm:pt>
    <dgm:pt modelId="{4344C97B-211F-4601-A4A6-5BB9F2DC65D2}" type="sibTrans" cxnId="{8EB6B85C-451C-466B-BD05-EFE8F1FF8F6E}">
      <dgm:prSet/>
      <dgm:spPr/>
      <dgm:t>
        <a:bodyPr/>
        <a:lstStyle/>
        <a:p>
          <a:endParaRPr lang="hr-HR"/>
        </a:p>
      </dgm:t>
    </dgm:pt>
    <dgm:pt modelId="{4A337C85-6DA1-4C7B-BCFB-33FEFA17D879}">
      <dgm:prSet phldrT="[Text]" custT="1"/>
      <dgm:spPr/>
      <dgm:t>
        <a:bodyPr/>
        <a:lstStyle/>
        <a:p>
          <a:r>
            <a:rPr lang="hr-HR" sz="1600" smtClean="0">
              <a:latin typeface="Georgia" pitchFamily="18" charset="0"/>
            </a:rPr>
            <a:t>Živjeti zdravo </a:t>
          </a:r>
          <a:endParaRPr lang="hr-HR" sz="1600" dirty="0">
            <a:latin typeface="Georgia" pitchFamily="18" charset="0"/>
          </a:endParaRPr>
        </a:p>
      </dgm:t>
    </dgm:pt>
    <dgm:pt modelId="{A75B7E3A-6B09-4F89-8016-2E27F58D1411}" type="parTrans" cxnId="{19094315-E30E-47F8-958E-C79B5028FD32}">
      <dgm:prSet/>
      <dgm:spPr/>
      <dgm:t>
        <a:bodyPr/>
        <a:lstStyle/>
        <a:p>
          <a:endParaRPr lang="hr-HR"/>
        </a:p>
      </dgm:t>
    </dgm:pt>
    <dgm:pt modelId="{7E443E41-8597-4BC4-AE3A-A3EF0F050B9D}" type="sibTrans" cxnId="{19094315-E30E-47F8-958E-C79B5028FD32}">
      <dgm:prSet/>
      <dgm:spPr/>
      <dgm:t>
        <a:bodyPr/>
        <a:lstStyle/>
        <a:p>
          <a:endParaRPr lang="hr-HR"/>
        </a:p>
      </dgm:t>
    </dgm:pt>
    <dgm:pt modelId="{D7830CC5-6597-46E8-98D8-74785A057626}">
      <dgm:prSet phldrT="[Text]" custT="1"/>
      <dgm:spPr/>
      <dgm:t>
        <a:bodyPr/>
        <a:lstStyle/>
        <a:p>
          <a:r>
            <a:rPr lang="hr-HR" sz="1400" dirty="0" smtClean="0">
              <a:latin typeface="Georgia" pitchFamily="18" charset="0"/>
            </a:rPr>
            <a:t>Spolna/rodna ravnopravnost i odgovorno spolno ponašanje </a:t>
          </a:r>
          <a:endParaRPr lang="hr-HR" sz="1400" dirty="0">
            <a:latin typeface="Georgia" pitchFamily="18" charset="0"/>
          </a:endParaRPr>
        </a:p>
      </dgm:t>
    </dgm:pt>
    <dgm:pt modelId="{7269FF40-0C4A-464F-B981-B583F0A2515B}" type="parTrans" cxnId="{9A689850-BB19-4A7D-9207-1DA94EA7215E}">
      <dgm:prSet/>
      <dgm:spPr/>
      <dgm:t>
        <a:bodyPr/>
        <a:lstStyle/>
        <a:p>
          <a:endParaRPr lang="hr-HR"/>
        </a:p>
      </dgm:t>
    </dgm:pt>
    <dgm:pt modelId="{3A76261A-F03D-4D3F-8C0B-3F08AB50A1AA}" type="sibTrans" cxnId="{9A689850-BB19-4A7D-9207-1DA94EA7215E}">
      <dgm:prSet/>
      <dgm:spPr/>
      <dgm:t>
        <a:bodyPr/>
        <a:lstStyle/>
        <a:p>
          <a:endParaRPr lang="hr-HR"/>
        </a:p>
      </dgm:t>
    </dgm:pt>
    <dgm:pt modelId="{49C7D9A5-C107-46B9-9397-80F80C4D8FDE}">
      <dgm:prSet phldrT="[Text]" custT="1"/>
      <dgm:spPr/>
      <dgm:t>
        <a:bodyPr/>
        <a:lstStyle/>
        <a:p>
          <a:r>
            <a:rPr lang="hr-HR" sz="1600" smtClean="0">
              <a:latin typeface="Georgia" pitchFamily="18" charset="0"/>
            </a:rPr>
            <a:t>Prevencija nasilničkog ponašanja </a:t>
          </a:r>
          <a:endParaRPr lang="hr-HR" sz="1600" dirty="0">
            <a:latin typeface="Georgia" pitchFamily="18" charset="0"/>
          </a:endParaRPr>
        </a:p>
      </dgm:t>
    </dgm:pt>
    <dgm:pt modelId="{12360191-FDC0-4864-A5CF-AF2DAD117D06}" type="parTrans" cxnId="{33158211-5483-4D4B-A45F-492DEFED1878}">
      <dgm:prSet/>
      <dgm:spPr/>
      <dgm:t>
        <a:bodyPr/>
        <a:lstStyle/>
        <a:p>
          <a:endParaRPr lang="hr-HR"/>
        </a:p>
      </dgm:t>
    </dgm:pt>
    <dgm:pt modelId="{F2E573EF-3FD2-4215-9CAD-B2C209688106}" type="sibTrans" cxnId="{33158211-5483-4D4B-A45F-492DEFED1878}">
      <dgm:prSet/>
      <dgm:spPr/>
      <dgm:t>
        <a:bodyPr/>
        <a:lstStyle/>
        <a:p>
          <a:endParaRPr lang="hr-HR"/>
        </a:p>
      </dgm:t>
    </dgm:pt>
    <dgm:pt modelId="{47E886E9-8D83-429C-B012-5904B19BD040}">
      <dgm:prSet phldrT="[Text]" custT="1"/>
      <dgm:spPr/>
      <dgm:t>
        <a:bodyPr/>
        <a:lstStyle/>
        <a:p>
          <a:r>
            <a:rPr lang="hr-HR" sz="1600" dirty="0" smtClean="0">
              <a:latin typeface="Georgia" pitchFamily="18" charset="0"/>
            </a:rPr>
            <a:t>Prevencija ovisnosti </a:t>
          </a:r>
          <a:endParaRPr lang="hr-HR" sz="1600" dirty="0">
            <a:latin typeface="Georgia" pitchFamily="18" charset="0"/>
          </a:endParaRPr>
        </a:p>
      </dgm:t>
    </dgm:pt>
    <dgm:pt modelId="{58BF1645-A88D-462C-A597-42C621BE0B65}" type="parTrans" cxnId="{C96EB8B3-769E-4D85-B7BC-D5AA565BEA8D}">
      <dgm:prSet/>
      <dgm:spPr/>
      <dgm:t>
        <a:bodyPr/>
        <a:lstStyle/>
        <a:p>
          <a:endParaRPr lang="hr-HR"/>
        </a:p>
      </dgm:t>
    </dgm:pt>
    <dgm:pt modelId="{EDB10FA6-30AC-487D-92CD-4DF005FFBFE5}" type="sibTrans" cxnId="{C96EB8B3-769E-4D85-B7BC-D5AA565BEA8D}">
      <dgm:prSet/>
      <dgm:spPr/>
      <dgm:t>
        <a:bodyPr/>
        <a:lstStyle/>
        <a:p>
          <a:endParaRPr lang="hr-HR"/>
        </a:p>
      </dgm:t>
    </dgm:pt>
    <dgm:pt modelId="{4040F0F6-9699-4DA1-AF5E-663ABBB9E007}" type="pres">
      <dgm:prSet presAssocID="{F342EC4E-8F79-47E2-9C76-5DC46706FA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601A5FC-FE5D-4A34-9ED9-9C5941044BE1}" type="pres">
      <dgm:prSet presAssocID="{408D0FA7-B1C2-404D-95A8-F097AC8B038A}" presName="centerShape" presStyleLbl="node0" presStyleIdx="0" presStyleCnt="1" custScaleX="225599"/>
      <dgm:spPr/>
      <dgm:t>
        <a:bodyPr/>
        <a:lstStyle/>
        <a:p>
          <a:endParaRPr lang="hr-HR"/>
        </a:p>
      </dgm:t>
    </dgm:pt>
    <dgm:pt modelId="{982FE58F-12BA-4D52-A8D8-317C2838B0A7}" type="pres">
      <dgm:prSet presAssocID="{A75B7E3A-6B09-4F89-8016-2E27F58D1411}" presName="parTrans" presStyleLbl="sibTrans2D1" presStyleIdx="0" presStyleCnt="4" custScaleX="117244"/>
      <dgm:spPr/>
      <dgm:t>
        <a:bodyPr/>
        <a:lstStyle/>
        <a:p>
          <a:endParaRPr lang="hr-HR"/>
        </a:p>
      </dgm:t>
    </dgm:pt>
    <dgm:pt modelId="{4ACFAE16-9002-40DD-8D3B-4E858DA92CDD}" type="pres">
      <dgm:prSet presAssocID="{A75B7E3A-6B09-4F89-8016-2E27F58D1411}" presName="connectorText" presStyleLbl="sibTrans2D1" presStyleIdx="0" presStyleCnt="4"/>
      <dgm:spPr/>
      <dgm:t>
        <a:bodyPr/>
        <a:lstStyle/>
        <a:p>
          <a:endParaRPr lang="hr-HR"/>
        </a:p>
      </dgm:t>
    </dgm:pt>
    <dgm:pt modelId="{31BAD783-A1E9-4324-BCBF-7FB50A0D5917}" type="pres">
      <dgm:prSet presAssocID="{4A337C85-6DA1-4C7B-BCFB-33FEFA17D879}" presName="node" presStyleLbl="node1" presStyleIdx="0" presStyleCnt="4" custScaleX="196546" custRadScaleRad="935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144DB1B-E7D6-4B2A-A67B-14314177DBC1}" type="pres">
      <dgm:prSet presAssocID="{7269FF40-0C4A-464F-B981-B583F0A2515B}" presName="parTrans" presStyleLbl="sibTrans2D1" presStyleIdx="1" presStyleCnt="4" custScaleX="155098"/>
      <dgm:spPr/>
      <dgm:t>
        <a:bodyPr/>
        <a:lstStyle/>
        <a:p>
          <a:endParaRPr lang="hr-HR"/>
        </a:p>
      </dgm:t>
    </dgm:pt>
    <dgm:pt modelId="{4418BDA1-8DA4-4A1F-82D8-64104C875B50}" type="pres">
      <dgm:prSet presAssocID="{7269FF40-0C4A-464F-B981-B583F0A2515B}" presName="connectorText" presStyleLbl="sibTrans2D1" presStyleIdx="1" presStyleCnt="4"/>
      <dgm:spPr/>
      <dgm:t>
        <a:bodyPr/>
        <a:lstStyle/>
        <a:p>
          <a:endParaRPr lang="hr-HR"/>
        </a:p>
      </dgm:t>
    </dgm:pt>
    <dgm:pt modelId="{5B5471BD-E89F-427C-B126-9134CDD89B17}" type="pres">
      <dgm:prSet presAssocID="{D7830CC5-6597-46E8-98D8-74785A057626}" presName="node" presStyleLbl="node1" presStyleIdx="1" presStyleCnt="4" custScaleX="204039" custRadScaleRad="17746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F30D000-921A-4286-BF8E-4E8904D93A9A}" type="pres">
      <dgm:prSet presAssocID="{12360191-FDC0-4864-A5CF-AF2DAD117D06}" presName="parTrans" presStyleLbl="sibTrans2D1" presStyleIdx="2" presStyleCnt="4" custScaleX="131042"/>
      <dgm:spPr/>
      <dgm:t>
        <a:bodyPr/>
        <a:lstStyle/>
        <a:p>
          <a:endParaRPr lang="hr-HR"/>
        </a:p>
      </dgm:t>
    </dgm:pt>
    <dgm:pt modelId="{EE6333F4-EE0D-4B88-9A59-4863D998ED0D}" type="pres">
      <dgm:prSet presAssocID="{12360191-FDC0-4864-A5CF-AF2DAD117D06}" presName="connectorText" presStyleLbl="sibTrans2D1" presStyleIdx="2" presStyleCnt="4"/>
      <dgm:spPr/>
      <dgm:t>
        <a:bodyPr/>
        <a:lstStyle/>
        <a:p>
          <a:endParaRPr lang="hr-HR"/>
        </a:p>
      </dgm:t>
    </dgm:pt>
    <dgm:pt modelId="{7B4B5E3F-1BD6-458D-AFDC-B159DFFC7948}" type="pres">
      <dgm:prSet presAssocID="{49C7D9A5-C107-46B9-9397-80F80C4D8FDE}" presName="node" presStyleLbl="node1" presStyleIdx="2" presStyleCnt="4" custScaleX="214518" custRadScaleRad="92584" custRadScaleInc="-128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1BDC79D-D015-42FE-A5AE-E2F1B6C0EBE0}" type="pres">
      <dgm:prSet presAssocID="{58BF1645-A88D-462C-A597-42C621BE0B65}" presName="parTrans" presStyleLbl="sibTrans2D1" presStyleIdx="3" presStyleCnt="4" custScaleX="166858"/>
      <dgm:spPr/>
      <dgm:t>
        <a:bodyPr/>
        <a:lstStyle/>
        <a:p>
          <a:endParaRPr lang="hr-HR"/>
        </a:p>
      </dgm:t>
    </dgm:pt>
    <dgm:pt modelId="{625BC89E-F66D-4F87-820A-E32A672506C3}" type="pres">
      <dgm:prSet presAssocID="{58BF1645-A88D-462C-A597-42C621BE0B65}" presName="connectorText" presStyleLbl="sibTrans2D1" presStyleIdx="3" presStyleCnt="4"/>
      <dgm:spPr/>
      <dgm:t>
        <a:bodyPr/>
        <a:lstStyle/>
        <a:p>
          <a:endParaRPr lang="hr-HR"/>
        </a:p>
      </dgm:t>
    </dgm:pt>
    <dgm:pt modelId="{DE41F357-26B3-47DC-991F-122C8A52D62E}" type="pres">
      <dgm:prSet presAssocID="{47E886E9-8D83-429C-B012-5904B19BD040}" presName="node" presStyleLbl="node1" presStyleIdx="3" presStyleCnt="4" custScaleX="208101" custRadScaleRad="18231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8DD5D33-E75B-4480-A373-B081E60033A6}" type="presOf" srcId="{12360191-FDC0-4864-A5CF-AF2DAD117D06}" destId="{EE6333F4-EE0D-4B88-9A59-4863D998ED0D}" srcOrd="1" destOrd="0" presId="urn:microsoft.com/office/officeart/2005/8/layout/radial5"/>
    <dgm:cxn modelId="{EAB08B16-5075-44C4-94F2-AF4B006F2CAE}" type="presOf" srcId="{A75B7E3A-6B09-4F89-8016-2E27F58D1411}" destId="{4ACFAE16-9002-40DD-8D3B-4E858DA92CDD}" srcOrd="1" destOrd="0" presId="urn:microsoft.com/office/officeart/2005/8/layout/radial5"/>
    <dgm:cxn modelId="{DDAAEA08-1A28-4BE3-AC17-62AB759C8F36}" type="presOf" srcId="{12360191-FDC0-4864-A5CF-AF2DAD117D06}" destId="{AF30D000-921A-4286-BF8E-4E8904D93A9A}" srcOrd="0" destOrd="0" presId="urn:microsoft.com/office/officeart/2005/8/layout/radial5"/>
    <dgm:cxn modelId="{14B5D951-CB5C-4096-9D28-9EEBB2C081C1}" type="presOf" srcId="{D7830CC5-6597-46E8-98D8-74785A057626}" destId="{5B5471BD-E89F-427C-B126-9134CDD89B17}" srcOrd="0" destOrd="0" presId="urn:microsoft.com/office/officeart/2005/8/layout/radial5"/>
    <dgm:cxn modelId="{33158211-5483-4D4B-A45F-492DEFED1878}" srcId="{408D0FA7-B1C2-404D-95A8-F097AC8B038A}" destId="{49C7D9A5-C107-46B9-9397-80F80C4D8FDE}" srcOrd="2" destOrd="0" parTransId="{12360191-FDC0-4864-A5CF-AF2DAD117D06}" sibTransId="{F2E573EF-3FD2-4215-9CAD-B2C209688106}"/>
    <dgm:cxn modelId="{F3C63A0E-5136-4D97-A5BC-2FCA86A46F23}" type="presOf" srcId="{4A337C85-6DA1-4C7B-BCFB-33FEFA17D879}" destId="{31BAD783-A1E9-4324-BCBF-7FB50A0D5917}" srcOrd="0" destOrd="0" presId="urn:microsoft.com/office/officeart/2005/8/layout/radial5"/>
    <dgm:cxn modelId="{A49E3B14-D9F9-44C1-A957-4AD183FED8FA}" type="presOf" srcId="{408D0FA7-B1C2-404D-95A8-F097AC8B038A}" destId="{0601A5FC-FE5D-4A34-9ED9-9C5941044BE1}" srcOrd="0" destOrd="0" presId="urn:microsoft.com/office/officeart/2005/8/layout/radial5"/>
    <dgm:cxn modelId="{2AC1FFCC-4F95-44F9-9D37-A2F7FAAC0392}" type="presOf" srcId="{47E886E9-8D83-429C-B012-5904B19BD040}" destId="{DE41F357-26B3-47DC-991F-122C8A52D62E}" srcOrd="0" destOrd="0" presId="urn:microsoft.com/office/officeart/2005/8/layout/radial5"/>
    <dgm:cxn modelId="{4D51A18D-66EB-471C-8B1F-176788704650}" type="presOf" srcId="{7269FF40-0C4A-464F-B981-B583F0A2515B}" destId="{A144DB1B-E7D6-4B2A-A67B-14314177DBC1}" srcOrd="0" destOrd="0" presId="urn:microsoft.com/office/officeart/2005/8/layout/radial5"/>
    <dgm:cxn modelId="{8EB6B85C-451C-466B-BD05-EFE8F1FF8F6E}" srcId="{F342EC4E-8F79-47E2-9C76-5DC46706FACC}" destId="{408D0FA7-B1C2-404D-95A8-F097AC8B038A}" srcOrd="0" destOrd="0" parTransId="{0940F4C0-FBEB-476D-B827-79829D56B968}" sibTransId="{4344C97B-211F-4601-A4A6-5BB9F2DC65D2}"/>
    <dgm:cxn modelId="{D90DBDA5-B4D8-4F40-B595-B6478AC3D9F7}" type="presOf" srcId="{58BF1645-A88D-462C-A597-42C621BE0B65}" destId="{11BDC79D-D015-42FE-A5AE-E2F1B6C0EBE0}" srcOrd="0" destOrd="0" presId="urn:microsoft.com/office/officeart/2005/8/layout/radial5"/>
    <dgm:cxn modelId="{19094315-E30E-47F8-958E-C79B5028FD32}" srcId="{408D0FA7-B1C2-404D-95A8-F097AC8B038A}" destId="{4A337C85-6DA1-4C7B-BCFB-33FEFA17D879}" srcOrd="0" destOrd="0" parTransId="{A75B7E3A-6B09-4F89-8016-2E27F58D1411}" sibTransId="{7E443E41-8597-4BC4-AE3A-A3EF0F050B9D}"/>
    <dgm:cxn modelId="{7081EC22-B8AC-4008-8A21-59300E30FBB4}" type="presOf" srcId="{58BF1645-A88D-462C-A597-42C621BE0B65}" destId="{625BC89E-F66D-4F87-820A-E32A672506C3}" srcOrd="1" destOrd="0" presId="urn:microsoft.com/office/officeart/2005/8/layout/radial5"/>
    <dgm:cxn modelId="{AA6A76A8-B5E2-455E-95FE-57333FFF06E1}" type="presOf" srcId="{7269FF40-0C4A-464F-B981-B583F0A2515B}" destId="{4418BDA1-8DA4-4A1F-82D8-64104C875B50}" srcOrd="1" destOrd="0" presId="urn:microsoft.com/office/officeart/2005/8/layout/radial5"/>
    <dgm:cxn modelId="{9A689850-BB19-4A7D-9207-1DA94EA7215E}" srcId="{408D0FA7-B1C2-404D-95A8-F097AC8B038A}" destId="{D7830CC5-6597-46E8-98D8-74785A057626}" srcOrd="1" destOrd="0" parTransId="{7269FF40-0C4A-464F-B981-B583F0A2515B}" sibTransId="{3A76261A-F03D-4D3F-8C0B-3F08AB50A1AA}"/>
    <dgm:cxn modelId="{B5C0F8B4-CB73-43B2-93FC-671E06E50C3D}" type="presOf" srcId="{F342EC4E-8F79-47E2-9C76-5DC46706FACC}" destId="{4040F0F6-9699-4DA1-AF5E-663ABBB9E007}" srcOrd="0" destOrd="0" presId="urn:microsoft.com/office/officeart/2005/8/layout/radial5"/>
    <dgm:cxn modelId="{DF3E8F98-AC84-4C33-B4D3-4D513C91481F}" type="presOf" srcId="{A75B7E3A-6B09-4F89-8016-2E27F58D1411}" destId="{982FE58F-12BA-4D52-A8D8-317C2838B0A7}" srcOrd="0" destOrd="0" presId="urn:microsoft.com/office/officeart/2005/8/layout/radial5"/>
    <dgm:cxn modelId="{306D0AEF-A171-4E96-9ED7-72BA32D40778}" type="presOf" srcId="{49C7D9A5-C107-46B9-9397-80F80C4D8FDE}" destId="{7B4B5E3F-1BD6-458D-AFDC-B159DFFC7948}" srcOrd="0" destOrd="0" presId="urn:microsoft.com/office/officeart/2005/8/layout/radial5"/>
    <dgm:cxn modelId="{C96EB8B3-769E-4D85-B7BC-D5AA565BEA8D}" srcId="{408D0FA7-B1C2-404D-95A8-F097AC8B038A}" destId="{47E886E9-8D83-429C-B012-5904B19BD040}" srcOrd="3" destOrd="0" parTransId="{58BF1645-A88D-462C-A597-42C621BE0B65}" sibTransId="{EDB10FA6-30AC-487D-92CD-4DF005FFBFE5}"/>
    <dgm:cxn modelId="{9209E479-8AC4-439B-B8C5-1C0FBD62F144}" type="presParOf" srcId="{4040F0F6-9699-4DA1-AF5E-663ABBB9E007}" destId="{0601A5FC-FE5D-4A34-9ED9-9C5941044BE1}" srcOrd="0" destOrd="0" presId="urn:microsoft.com/office/officeart/2005/8/layout/radial5"/>
    <dgm:cxn modelId="{2FB264C0-0E3F-4960-B67F-D883B21E6CAC}" type="presParOf" srcId="{4040F0F6-9699-4DA1-AF5E-663ABBB9E007}" destId="{982FE58F-12BA-4D52-A8D8-317C2838B0A7}" srcOrd="1" destOrd="0" presId="urn:microsoft.com/office/officeart/2005/8/layout/radial5"/>
    <dgm:cxn modelId="{2CD8F9D3-857A-4944-983D-5D0DAE5EA478}" type="presParOf" srcId="{982FE58F-12BA-4D52-A8D8-317C2838B0A7}" destId="{4ACFAE16-9002-40DD-8D3B-4E858DA92CDD}" srcOrd="0" destOrd="0" presId="urn:microsoft.com/office/officeart/2005/8/layout/radial5"/>
    <dgm:cxn modelId="{43431CCD-4BF2-40AB-B059-7832DDBA6C25}" type="presParOf" srcId="{4040F0F6-9699-4DA1-AF5E-663ABBB9E007}" destId="{31BAD783-A1E9-4324-BCBF-7FB50A0D5917}" srcOrd="2" destOrd="0" presId="urn:microsoft.com/office/officeart/2005/8/layout/radial5"/>
    <dgm:cxn modelId="{45E294FD-E9A2-4F5D-9604-9BD889DF07DB}" type="presParOf" srcId="{4040F0F6-9699-4DA1-AF5E-663ABBB9E007}" destId="{A144DB1B-E7D6-4B2A-A67B-14314177DBC1}" srcOrd="3" destOrd="0" presId="urn:microsoft.com/office/officeart/2005/8/layout/radial5"/>
    <dgm:cxn modelId="{86FE3EAC-5F18-49D0-A0E5-C873C5E51661}" type="presParOf" srcId="{A144DB1B-E7D6-4B2A-A67B-14314177DBC1}" destId="{4418BDA1-8DA4-4A1F-82D8-64104C875B50}" srcOrd="0" destOrd="0" presId="urn:microsoft.com/office/officeart/2005/8/layout/radial5"/>
    <dgm:cxn modelId="{D5C3E059-7C19-4A99-ACBC-921A619969F7}" type="presParOf" srcId="{4040F0F6-9699-4DA1-AF5E-663ABBB9E007}" destId="{5B5471BD-E89F-427C-B126-9134CDD89B17}" srcOrd="4" destOrd="0" presId="urn:microsoft.com/office/officeart/2005/8/layout/radial5"/>
    <dgm:cxn modelId="{4BACFFAD-F889-45DF-9345-2523C5570D73}" type="presParOf" srcId="{4040F0F6-9699-4DA1-AF5E-663ABBB9E007}" destId="{AF30D000-921A-4286-BF8E-4E8904D93A9A}" srcOrd="5" destOrd="0" presId="urn:microsoft.com/office/officeart/2005/8/layout/radial5"/>
    <dgm:cxn modelId="{AE3F043F-5F55-44B2-8950-3B50391EAAE5}" type="presParOf" srcId="{AF30D000-921A-4286-BF8E-4E8904D93A9A}" destId="{EE6333F4-EE0D-4B88-9A59-4863D998ED0D}" srcOrd="0" destOrd="0" presId="urn:microsoft.com/office/officeart/2005/8/layout/radial5"/>
    <dgm:cxn modelId="{16C72FA3-8FCF-4215-8E28-1ABADEE25D79}" type="presParOf" srcId="{4040F0F6-9699-4DA1-AF5E-663ABBB9E007}" destId="{7B4B5E3F-1BD6-458D-AFDC-B159DFFC7948}" srcOrd="6" destOrd="0" presId="urn:microsoft.com/office/officeart/2005/8/layout/radial5"/>
    <dgm:cxn modelId="{FA9EB266-B19A-458D-AB1D-23C928B3282F}" type="presParOf" srcId="{4040F0F6-9699-4DA1-AF5E-663ABBB9E007}" destId="{11BDC79D-D015-42FE-A5AE-E2F1B6C0EBE0}" srcOrd="7" destOrd="0" presId="urn:microsoft.com/office/officeart/2005/8/layout/radial5"/>
    <dgm:cxn modelId="{8DC7E504-BEB6-435E-876B-B45CDBA7B765}" type="presParOf" srcId="{11BDC79D-D015-42FE-A5AE-E2F1B6C0EBE0}" destId="{625BC89E-F66D-4F87-820A-E32A672506C3}" srcOrd="0" destOrd="0" presId="urn:microsoft.com/office/officeart/2005/8/layout/radial5"/>
    <dgm:cxn modelId="{E6594729-9256-4F37-BDCC-5DA066B3CBA4}" type="presParOf" srcId="{4040F0F6-9699-4DA1-AF5E-663ABBB9E007}" destId="{DE41F357-26B3-47DC-991F-122C8A52D62E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CF8475-785B-4E65-B1E8-FDE280702732}" type="datetimeFigureOut">
              <a:rPr lang="hr-HR"/>
              <a:pPr>
                <a:defRPr/>
              </a:pPr>
              <a:t>19.12.2012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3776C9-821B-49DB-AD2E-2954088301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6CE298-A506-4BBA-A85D-0AC931927ACA}" type="slidenum">
              <a:rPr lang="hr-HR" smtClean="0"/>
              <a:pPr/>
              <a:t>6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7E6FED-F224-4A5A-8F25-49D3370E6FF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F466-7333-4837-BC53-C525BF7B501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970F8-B7DD-4134-8D63-CF6A8DA464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6821-CB91-4A49-B1D1-607A3E62D7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39D5F7-C92A-4D6C-88E4-F7A9D76E36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BB7691-16C8-4F71-BF3E-20216E0DDFF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B5218-AF50-4A8B-BEC1-1A62ACD0AB7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6986FD-EC18-4D32-BA5A-EAB24CA6A8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7C543-1C45-4585-80F4-EAFD468360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1C1784-7E18-459E-A45E-6D235B989D2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DAC598-8FE5-48B9-86A3-4954A6564D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6C313E-116A-4045-8B87-0913953E347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70" r:id="rId4"/>
    <p:sldLayoutId id="2147483771" r:id="rId5"/>
    <p:sldLayoutId id="2147483772" r:id="rId6"/>
    <p:sldLayoutId id="2147483766" r:id="rId7"/>
    <p:sldLayoutId id="2147483773" r:id="rId8"/>
    <p:sldLayoutId id="2147483774" r:id="rId9"/>
    <p:sldLayoutId id="2147483765" r:id="rId10"/>
    <p:sldLayoutId id="2147483764" r:id="rId11"/>
  </p:sldLayoutIdLst>
  <p:transition spd="med">
    <p:pull dir="r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398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Kurikulum zdravstvenog </a:t>
            </a:r>
            <a:br>
              <a:rPr lang="hr-H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hr-H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odgoja</a:t>
            </a:r>
          </a:p>
        </p:txBody>
      </p:sp>
      <p:pic>
        <p:nvPicPr>
          <p:cNvPr id="14338" name="Picture 2" descr="zzs novi logo - hrv en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188913"/>
            <a:ext cx="2108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ubtitle 2"/>
          <p:cNvSpPr>
            <a:spLocks noGrp="1"/>
          </p:cNvSpPr>
          <p:nvPr>
            <p:ph type="subTitle" idx="1"/>
          </p:nvPr>
        </p:nvSpPr>
        <p:spPr>
          <a:xfrm>
            <a:off x="395288" y="1557338"/>
            <a:ext cx="8497887" cy="3527425"/>
          </a:xfrm>
        </p:spPr>
        <p:txBody>
          <a:bodyPr/>
          <a:lstStyle/>
          <a:p>
            <a:pPr marR="0" algn="just" eaLnBrk="1" hangingPunct="1">
              <a:lnSpc>
                <a:spcPct val="80000"/>
              </a:lnSpc>
            </a:pPr>
            <a:r>
              <a:rPr lang="hr-HR" sz="1900" smtClean="0">
                <a:solidFill>
                  <a:srgbClr val="000099"/>
                </a:solidFill>
                <a:latin typeface="Georgia" pitchFamily="18" charset="0"/>
              </a:rPr>
              <a:t>Sadržaje i teme kurikuluma zdravstvenog odgoja predavat će:</a:t>
            </a:r>
          </a:p>
          <a:p>
            <a:pPr marR="0" algn="just" eaLnBrk="1" hangingPunct="1">
              <a:lnSpc>
                <a:spcPct val="80000"/>
              </a:lnSpc>
            </a:pPr>
            <a:endParaRPr lang="hr-HR" sz="1900" smtClean="0">
              <a:solidFill>
                <a:srgbClr val="0D0D0D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1900" smtClean="0">
                <a:solidFill>
                  <a:srgbClr val="C00000"/>
                </a:solidFill>
                <a:latin typeface="Georgia" pitchFamily="18" charset="0"/>
              </a:rPr>
              <a:t>  razrednici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1900" smtClean="0">
                <a:solidFill>
                  <a:srgbClr val="C00000"/>
                </a:solidFill>
                <a:latin typeface="Georgia" pitchFamily="18" charset="0"/>
              </a:rPr>
              <a:t>  stručni suradnici 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1900" smtClean="0">
                <a:solidFill>
                  <a:srgbClr val="C00000"/>
                </a:solidFill>
                <a:latin typeface="Georgia" pitchFamily="18" charset="0"/>
              </a:rPr>
              <a:t>  predmetni nastavnici 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1900" smtClean="0">
                <a:solidFill>
                  <a:srgbClr val="C00000"/>
                </a:solidFill>
                <a:latin typeface="Georgia" pitchFamily="18" charset="0"/>
              </a:rPr>
              <a:t>  liječnici školske medicine – sadržaji označeni</a:t>
            </a:r>
            <a:endParaRPr lang="hr-HR" sz="3200" b="1" smtClean="0">
              <a:solidFill>
                <a:srgbClr val="C00000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endParaRPr lang="hr-HR" sz="1900" smtClean="0">
              <a:solidFill>
                <a:srgbClr val="0D0D0D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70000"/>
              </a:lnSpc>
              <a:spcBef>
                <a:spcPts val="400"/>
              </a:spcBef>
              <a:buClr>
                <a:srgbClr val="1FAECD"/>
              </a:buClr>
              <a:buSzPct val="90000"/>
            </a:pPr>
            <a:r>
              <a:rPr lang="hr-HR" sz="1900" smtClean="0">
                <a:solidFill>
                  <a:srgbClr val="000099"/>
                </a:solidFill>
                <a:latin typeface="Georgia" pitchFamily="18" charset="0"/>
              </a:rPr>
              <a:t>Agencija za odgoj i obrazovanje provest će stručna usavršavanja učitelja, nastavnika i stručnih suradnika o sadržajima i temama zdravstvenog odgoja, a bit će pripremljeni radni materijali i vodiči. </a:t>
            </a:r>
          </a:p>
          <a:p>
            <a:pPr lvl="1" algn="just" eaLnBrk="1" hangingPunct="1">
              <a:lnSpc>
                <a:spcPct val="70000"/>
              </a:lnSpc>
              <a:spcBef>
                <a:spcPts val="400"/>
              </a:spcBef>
              <a:buClr>
                <a:srgbClr val="1FAECD"/>
              </a:buClr>
              <a:buSzPct val="90000"/>
            </a:pPr>
            <a:endParaRPr lang="hr-HR" sz="1900" smtClean="0">
              <a:solidFill>
                <a:srgbClr val="000099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70000"/>
              </a:lnSpc>
              <a:spcBef>
                <a:spcPts val="400"/>
              </a:spcBef>
              <a:buClr>
                <a:srgbClr val="1FAECD"/>
              </a:buClr>
              <a:buSzPct val="90000"/>
            </a:pPr>
            <a:r>
              <a:rPr lang="hr-HR" sz="1900" smtClean="0">
                <a:solidFill>
                  <a:srgbClr val="000099"/>
                </a:solidFill>
                <a:latin typeface="Georgia" pitchFamily="18" charset="0"/>
              </a:rPr>
              <a:t>O važnosti i provođenju zdravstvenog odgoja roditelji će biti upoznati kroz suradnju s razrednicima (roditeljski sastanci). </a:t>
            </a:r>
          </a:p>
          <a:p>
            <a:pPr lvl="1" algn="just" eaLnBrk="1" hangingPunct="1">
              <a:lnSpc>
                <a:spcPct val="70000"/>
              </a:lnSpc>
              <a:spcBef>
                <a:spcPts val="400"/>
              </a:spcBef>
              <a:buClr>
                <a:srgbClr val="1FAECD"/>
              </a:buClr>
              <a:buSzPct val="90000"/>
              <a:buFont typeface="Wingdings" pitchFamily="2" charset="2"/>
              <a:buChar char="Ø"/>
            </a:pPr>
            <a:endParaRPr lang="hr-HR" sz="1900" smtClean="0">
              <a:solidFill>
                <a:srgbClr val="0D0D0D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1900" smtClean="0">
              <a:solidFill>
                <a:srgbClr val="0D0D0D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endParaRPr lang="hr-HR" sz="1900" smtClean="0">
              <a:solidFill>
                <a:srgbClr val="0D0D0D"/>
              </a:solidFill>
              <a:latin typeface="Georgia" pitchFamily="18" charset="0"/>
            </a:endParaRPr>
          </a:p>
          <a:p>
            <a:pPr marR="0" algn="just" eaLnBrk="1" hangingPunct="1">
              <a:lnSpc>
                <a:spcPct val="80000"/>
              </a:lnSpc>
            </a:pPr>
            <a:endParaRPr lang="hr-HR" sz="1900" u="sng" smtClean="0">
              <a:latin typeface="Georg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/>
        </p:nvGraphicFramePr>
        <p:xfrm>
          <a:off x="323528" y="1772816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80" name="Group 56"/>
          <p:cNvGraphicFramePr>
            <a:graphicFrameLocks noGrp="1"/>
          </p:cNvGraphicFramePr>
          <p:nvPr/>
        </p:nvGraphicFramePr>
        <p:xfrm>
          <a:off x="323850" y="2133600"/>
          <a:ext cx="8569325" cy="4106866"/>
        </p:xfrm>
        <a:graphic>
          <a:graphicData uri="http://schemas.openxmlformats.org/drawingml/2006/table">
            <a:tbl>
              <a:tblPr/>
              <a:tblGrid>
                <a:gridCol w="503238"/>
                <a:gridCol w="3068637"/>
                <a:gridCol w="1166813"/>
                <a:gridCol w="1166812"/>
                <a:gridCol w="1331913"/>
                <a:gridCol w="1331912"/>
              </a:tblGrid>
              <a:tr h="477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r. b.</a:t>
                      </a:r>
                      <a:endParaRPr kumimoji="0" lang="hr-H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Modul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Razred/ planirani broj sati po modulu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77838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1.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2. razred 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3.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4.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Živjeti zdravo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6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6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6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5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Prevencija nasilničkog ponašanja 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Prevencija ovisnosti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Spolna/ rodna ravnopravnost i spolno odgovorno ponašanje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0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0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Ukupno sati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10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11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11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677" name="Rectangle 5"/>
          <p:cNvSpPr>
            <a:spLocks noChangeArrowheads="1"/>
          </p:cNvSpPr>
          <p:nvPr/>
        </p:nvSpPr>
        <p:spPr bwMode="auto">
          <a:xfrm>
            <a:off x="371475" y="1300163"/>
            <a:ext cx="835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000" u="sng">
                <a:solidFill>
                  <a:srgbClr val="000066"/>
                </a:solidFill>
                <a:latin typeface="Georgia" pitchFamily="18" charset="0"/>
              </a:rPr>
              <a:t>Kurikulum zdravstvenog odgoja – Planirana satnica – </a:t>
            </a:r>
            <a:r>
              <a:rPr lang="hr-HR" sz="2000" u="sng">
                <a:solidFill>
                  <a:srgbClr val="C00000"/>
                </a:solidFill>
                <a:latin typeface="Georgia" pitchFamily="18" charset="0"/>
              </a:rPr>
              <a:t>Osnovna škola</a:t>
            </a:r>
            <a:endParaRPr lang="hr-HR" sz="2000" u="sng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04" name="Group 56"/>
          <p:cNvGraphicFramePr>
            <a:graphicFrameLocks noGrp="1"/>
          </p:cNvGraphicFramePr>
          <p:nvPr/>
        </p:nvGraphicFramePr>
        <p:xfrm>
          <a:off x="323850" y="2133600"/>
          <a:ext cx="8569325" cy="4106866"/>
        </p:xfrm>
        <a:graphic>
          <a:graphicData uri="http://schemas.openxmlformats.org/drawingml/2006/table">
            <a:tbl>
              <a:tblPr/>
              <a:tblGrid>
                <a:gridCol w="503238"/>
                <a:gridCol w="3068637"/>
                <a:gridCol w="1166813"/>
                <a:gridCol w="1166812"/>
                <a:gridCol w="1331913"/>
                <a:gridCol w="1331912"/>
              </a:tblGrid>
              <a:tr h="477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r. b.</a:t>
                      </a:r>
                      <a:endParaRPr kumimoji="0" lang="hr-H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Modul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Razred/ planirani broj sati po modulu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77838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5.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6. razred 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7.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8. razred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Živjeti zdravo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5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Prevencija nasilničkog ponašanja 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Prevencija ovisnosti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</a:rPr>
                        <a:t>Spolna/ rodna ravnopravnost i spolno odgovorno ponašanje</a:t>
                      </a:r>
                      <a:endParaRPr kumimoji="0" lang="hr-HR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02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</a:rPr>
                        <a:t>Ukupno sati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9639D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9639D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01" name="Rectangle 5"/>
          <p:cNvSpPr>
            <a:spLocks noChangeArrowheads="1"/>
          </p:cNvSpPr>
          <p:nvPr/>
        </p:nvSpPr>
        <p:spPr bwMode="auto">
          <a:xfrm>
            <a:off x="371475" y="1300163"/>
            <a:ext cx="835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000" u="sng">
                <a:solidFill>
                  <a:srgbClr val="000066"/>
                </a:solidFill>
                <a:latin typeface="Georgia" pitchFamily="18" charset="0"/>
              </a:rPr>
              <a:t>Kurikulum zdravstvenog odgoja – Planirana satnica – </a:t>
            </a:r>
            <a:r>
              <a:rPr lang="hr-HR" sz="2000" u="sng">
                <a:solidFill>
                  <a:srgbClr val="C00000"/>
                </a:solidFill>
                <a:latin typeface="Georgia" pitchFamily="18" charset="0"/>
              </a:rPr>
              <a:t>Osnovna škola</a:t>
            </a:r>
            <a:endParaRPr lang="hr-HR" sz="2000" u="sng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333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1.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6 sati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PRAVILNA PREHRANA (1 sat)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Piramida zdrave prehrane (za djevojčice i dječake u dobi 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od 7 do 9 godina) i higijena jela </a:t>
            </a:r>
          </a:p>
          <a:p>
            <a:r>
              <a:rPr lang="hr-HR" sz="500">
                <a:solidFill>
                  <a:srgbClr val="C00000"/>
                </a:solidFill>
                <a:latin typeface="Georgia" pitchFamily="18" charset="0"/>
              </a:rPr>
              <a:t> 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TJELESNA AKTIVNOST (2 sata)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Važnost redovitog tjelesnog vježbanja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Pravilno držanje tijela</a:t>
            </a:r>
          </a:p>
          <a:p>
            <a:r>
              <a:rPr lang="hr-HR" sz="500">
                <a:solidFill>
                  <a:srgbClr val="000099"/>
                </a:solidFill>
                <a:latin typeface="Georgia" pitchFamily="18" charset="0"/>
              </a:rPr>
              <a:t>   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OSOBNA HIGIJENA (2 sata)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Uporaba sanitarnog čvora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Pravilno pranje zuba po modelu</a:t>
            </a:r>
          </a:p>
          <a:p>
            <a:endParaRPr lang="hr-HR" sz="5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PRVA POMOĆ (1 sat)</a:t>
            </a:r>
          </a:p>
          <a:p>
            <a:r>
              <a:rPr lang="hr-HR" sz="1400">
                <a:solidFill>
                  <a:srgbClr val="000099"/>
                </a:solidFill>
                <a:latin typeface="Georgia" pitchFamily="18" charset="0"/>
              </a:rPr>
              <a:t>Krvarenje iz nosa</a:t>
            </a: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28676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318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2.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6 sati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500" b="1" dirty="0">
                <a:solidFill>
                  <a:srgbClr val="C00000"/>
                </a:solidFill>
                <a:latin typeface="Georgia" pitchFamily="18" charset="0"/>
              </a:rPr>
              <a:t>PRAVILNA PREHRANA (1 sat)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Važnost prvoga jutarnjeg obroka i međuobroka</a:t>
            </a:r>
          </a:p>
          <a:p>
            <a:pPr>
              <a:defRPr/>
            </a:pPr>
            <a:r>
              <a:rPr lang="hr-HR" sz="500" dirty="0">
                <a:solidFill>
                  <a:srgbClr val="000099"/>
                </a:solidFill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hr-HR" sz="1500" b="1" dirty="0">
                <a:solidFill>
                  <a:srgbClr val="C00000"/>
                </a:solidFill>
                <a:latin typeface="Georgia" pitchFamily="18" charset="0"/>
              </a:rPr>
              <a:t>TJELESNA AKTIVNOST (2 sata)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Vrste tjelovježbenih aktivnosti u slobodnom vremenu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Osnovne strukture gibanja (biotička motorička znanja) u 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svakodnevnom životu</a:t>
            </a:r>
          </a:p>
          <a:p>
            <a:pPr>
              <a:defRPr/>
            </a:pPr>
            <a:endParaRPr lang="hr-HR" sz="50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endParaRPr lang="hr-HR" sz="50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500" b="1" dirty="0">
                <a:solidFill>
                  <a:srgbClr val="C00000"/>
                </a:solidFill>
                <a:latin typeface="Georgia" pitchFamily="18" charset="0"/>
              </a:rPr>
              <a:t>MENTALNO ZDRAVLJE (3 sata)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Naša prava i dužnosti (obveze) 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Zdravlje i bolest</a:t>
            </a:r>
          </a:p>
          <a:p>
            <a:pPr>
              <a:defRPr/>
            </a:pPr>
            <a:r>
              <a:rPr lang="hr-HR" sz="1500" dirty="0">
                <a:solidFill>
                  <a:srgbClr val="000099"/>
                </a:solidFill>
                <a:latin typeface="Georgia" pitchFamily="18" charset="0"/>
              </a:rPr>
              <a:t>Kako sačuvati zdravlje</a:t>
            </a: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29700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3.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6 sati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500" b="1">
                <a:solidFill>
                  <a:srgbClr val="C00000"/>
                </a:solidFill>
                <a:latin typeface="Georgia" pitchFamily="18" charset="0"/>
              </a:rPr>
              <a:t>PRAVILNA PREHRANA (2 sata)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Voda – najzdravije piće (1 sat)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Skrivene kalorije (1 sat)</a:t>
            </a:r>
          </a:p>
          <a:p>
            <a:r>
              <a:rPr lang="hr-HR" sz="500" b="1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 sz="1500" b="1">
                <a:solidFill>
                  <a:srgbClr val="C00000"/>
                </a:solidFill>
                <a:latin typeface="Georgia" pitchFamily="18" charset="0"/>
              </a:rPr>
              <a:t>TJELESNA AKTIVNOST (1 sat)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Jednostavna motorička gibanja</a:t>
            </a:r>
          </a:p>
          <a:p>
            <a:r>
              <a:rPr lang="hr-HR" sz="500" b="1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 sz="1500" b="1">
                <a:solidFill>
                  <a:srgbClr val="C00000"/>
                </a:solidFill>
                <a:latin typeface="Georgia" pitchFamily="18" charset="0"/>
              </a:rPr>
              <a:t>MENTALNO ZDRAVLJE (3 sata)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Postignuća i odgovornost za učenje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Razvoj ljudskog tijela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Duševno i opće zdravlje</a:t>
            </a:r>
          </a:p>
        </p:txBody>
      </p:sp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0724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4.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TJELESNA AKTIVNOST (1 sat)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Pravilan odabir tjelovježbenih aktivnosti za samostalno 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vježbanje u slobodnom vremenu</a:t>
            </a:r>
          </a:p>
          <a:p>
            <a:r>
              <a:rPr lang="hr-HR" sz="600" b="1">
                <a:solidFill>
                  <a:srgbClr val="C00000"/>
                </a:solidFill>
                <a:latin typeface="Georgia" pitchFamily="18" charset="0"/>
              </a:rPr>
              <a:t> 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MENTALNO ZDRAVLJE (3 sata)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Sudjelujemo u životu škole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Rješavanje problema i donošenje odluka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Razvoj samopouzdanja</a:t>
            </a:r>
          </a:p>
          <a:p>
            <a:endParaRPr lang="hr-HR" sz="600" b="1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Rast i razvoj ljudskog tijela od začeća do puberteta (1 sat)</a:t>
            </a: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1748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5.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PRAVILNA PREHRANA (1 sat)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Samostalna priprema jednostavnijih međuobroka/ obroka 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za mlade/ npr. voćna užina </a:t>
            </a:r>
          </a:p>
          <a:p>
            <a:r>
              <a:rPr lang="hr-HR" sz="800" b="1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OSOBNA HIGIJENA (2 sata)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Promjene vezane uz pubertet i higijena </a:t>
            </a:r>
          </a:p>
          <a:p>
            <a:r>
              <a:rPr lang="hr-HR" sz="800" b="1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MENTALNO ZDRAVLJE (1 sat)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Temelji razvoja mozga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Duševno i opće zdravlje </a:t>
            </a:r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2772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370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6.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3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600" b="1" dirty="0">
                <a:solidFill>
                  <a:srgbClr val="C00000"/>
                </a:solidFill>
                <a:latin typeface="Georgia" pitchFamily="18" charset="0"/>
              </a:rPr>
              <a:t>PRAVILNA PREHRANA (1 sat)</a:t>
            </a:r>
          </a:p>
          <a:p>
            <a:pPr>
              <a:defRPr/>
            </a:pPr>
            <a:r>
              <a:rPr lang="hr-HR" sz="1600" dirty="0">
                <a:solidFill>
                  <a:srgbClr val="000099"/>
                </a:solidFill>
                <a:latin typeface="Georgia" pitchFamily="18" charset="0"/>
              </a:rPr>
              <a:t>Izrada jelovnika prema godišnjim dobima – pravilna prehrana </a:t>
            </a:r>
          </a:p>
          <a:p>
            <a:pPr>
              <a:defRPr/>
            </a:pPr>
            <a:r>
              <a:rPr lang="hr-HR" sz="1600" dirty="0">
                <a:solidFill>
                  <a:srgbClr val="000099"/>
                </a:solidFill>
                <a:latin typeface="Georgia" pitchFamily="18" charset="0"/>
              </a:rPr>
              <a:t>i tradicijska jela kraja </a:t>
            </a:r>
          </a:p>
          <a:p>
            <a:pPr>
              <a:defRPr/>
            </a:pPr>
            <a:endParaRPr lang="hr-HR" sz="1600" b="1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600" b="1" dirty="0">
                <a:solidFill>
                  <a:srgbClr val="C00000"/>
                </a:solidFill>
                <a:latin typeface="Georgia" pitchFamily="18" charset="0"/>
              </a:rPr>
              <a:t>MENTALNO ZDRAVLJE (2 sata)</a:t>
            </a:r>
          </a:p>
          <a:p>
            <a:pPr>
              <a:defRPr/>
            </a:pPr>
            <a:r>
              <a:rPr lang="hr-HR" sz="1600" dirty="0">
                <a:solidFill>
                  <a:srgbClr val="000099"/>
                </a:solidFill>
                <a:latin typeface="Georgia" pitchFamily="18" charset="0"/>
              </a:rPr>
              <a:t>Zdravlje – najveća dragocjenost</a:t>
            </a:r>
          </a:p>
          <a:p>
            <a:pPr>
              <a:defRPr/>
            </a:pPr>
            <a:r>
              <a:rPr lang="hr-HR" sz="1600" dirty="0">
                <a:solidFill>
                  <a:srgbClr val="000099"/>
                </a:solidFill>
                <a:latin typeface="Georgia" pitchFamily="18" charset="0"/>
              </a:rPr>
              <a:t>Komunikacijske vještine</a:t>
            </a: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3796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Kurikulum zdravstvenog odgoja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 typeface="Wingdings" pitchFamily="2" charset="2"/>
              <a:buChar char="§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odgovor društveno odgovornih i socijalno osjetljivih obrazovnih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 politika na suvremene izazove i probleme djece i mladih </a:t>
            </a:r>
          </a:p>
          <a:p>
            <a:pPr marR="0" algn="just">
              <a:buFont typeface="Wingdings" pitchFamily="2" charset="2"/>
              <a:buChar char="§"/>
            </a:pPr>
            <a:endParaRPr lang="hr-HR" sz="800" smtClean="0">
              <a:solidFill>
                <a:srgbClr val="C00000"/>
              </a:solidFill>
              <a:latin typeface="Georgia" pitchFamily="18" charset="0"/>
            </a:endParaRPr>
          </a:p>
          <a:p>
            <a:pPr marR="0" algn="just">
              <a:buFont typeface="Wingdings" pitchFamily="2" charset="2"/>
              <a:buChar char="§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uvođenjem kurikuluma zdravstvenog odgoja hrvatska obrazovna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politika želi odgovoriti na izazove i probleme djece i mladih u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skladu s najrazvijenijim obrazovnim sustavima (Nizozemska,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države Skandinavije, anglosaksonski obrazovni sustav)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7.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5 sati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TJELESNA AKTIVNOST (1 sat)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Umor i oporavak (radne vještine u službi zdravlja)</a:t>
            </a:r>
          </a:p>
          <a:p>
            <a:r>
              <a:rPr lang="hr-HR" sz="600" b="1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PRVA POMOĆ (2 sata)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Vitalne funkcije organizma; prva pomoć u situacijama kad je 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ugrožen život – prestanak rada srca, prestanak disanja, krvarenje</a:t>
            </a:r>
          </a:p>
          <a:p>
            <a:r>
              <a:rPr lang="hr-HR" sz="600" b="1">
                <a:solidFill>
                  <a:srgbClr val="C00000"/>
                </a:solidFill>
                <a:latin typeface="Georgia" pitchFamily="18" charset="0"/>
              </a:rPr>
              <a:t>  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MENTALNO ZDRAVLJE  (2 sata)  </a:t>
            </a: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UČIM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Kvaliteta učenja – prevencija izbjegavanja (obveza, neopravdanog izostajanja)</a:t>
            </a:r>
          </a:p>
          <a:p>
            <a:r>
              <a:rPr lang="hr-HR" sz="1500">
                <a:solidFill>
                  <a:srgbClr val="000099"/>
                </a:solidFill>
                <a:latin typeface="Georgia" pitchFamily="18" charset="0"/>
              </a:rPr>
              <a:t>Vršnjački pritisak i samopoštovanje</a:t>
            </a:r>
          </a:p>
        </p:txBody>
      </p:sp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4820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8.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PRAVILNA PREHRANA (1 sat)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Poremećaji hranjenja </a:t>
            </a:r>
          </a:p>
          <a:p>
            <a:endParaRPr lang="hr-HR" sz="600" b="1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OSOBNA HIGIJENA (2 sata)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Spolno prenosive bolesti i najčešće infekcije spolnih organa </a:t>
            </a:r>
          </a:p>
          <a:p>
            <a:endParaRPr lang="hr-HR" sz="800" b="1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 sz="1600" b="1">
                <a:solidFill>
                  <a:srgbClr val="C00000"/>
                </a:solidFill>
                <a:latin typeface="Georgia" pitchFamily="18" charset="0"/>
              </a:rPr>
              <a:t>MENTALNO ZDRAVLJE  (1 sat)  </a:t>
            </a:r>
          </a:p>
          <a:p>
            <a:r>
              <a:rPr lang="hr-HR" sz="1600">
                <a:solidFill>
                  <a:srgbClr val="000099"/>
                </a:solidFill>
                <a:latin typeface="Georgia" pitchFamily="18" charset="0"/>
              </a:rPr>
              <a:t>Osobni cilj/ Planiranje novih postignuća</a:t>
            </a: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Živjeti zdravo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5844" name="Picture 3" descr="health-educ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190750"/>
            <a:ext cx="2579687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1.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Opasnosti/ rizici koji nas svakodnevno okružuju – lijekovi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u našem okruženju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Oprez u svakodnevnom životu – računalne igrice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(1 sat)</a:t>
            </a:r>
          </a:p>
        </p:txBody>
      </p:sp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6868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2.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Odgovornost za zdravlje i odgovorno ponašanje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(2 sata)</a:t>
            </a: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3.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1 sat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i naše zdravlje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pojam zdravlja u holističkom kontekstu</a:t>
            </a: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7892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4.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3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Osobna odgovornost za zdravlje i odgovorno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(1 sat)</a:t>
            </a:r>
          </a:p>
          <a:p>
            <a:pPr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Mediji i sredstva ovisnosti (2 sata)</a:t>
            </a:r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8916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5.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Alkohol i droge – utjecaj na pojedinca, obitelj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i zajednicu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Rizična ponašanja i posljedice na obrazovanje (1 sat)</a:t>
            </a:r>
          </a:p>
          <a:p>
            <a:pPr>
              <a:defRPr/>
            </a:pPr>
            <a:r>
              <a:rPr lang="hr-HR" dirty="0"/>
              <a:t> </a:t>
            </a: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39940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6.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3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Utjecaj medija i vršnjaka prema sredstvima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ovisnosti (2 sata)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Odolijevanje pritisku vršnjaka – zauzimanje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za sebe (1 sat)</a:t>
            </a:r>
          </a:p>
          <a:p>
            <a:pPr>
              <a:defRPr/>
            </a:pPr>
            <a:r>
              <a:rPr lang="hr-HR" dirty="0"/>
              <a:t> </a:t>
            </a:r>
          </a:p>
        </p:txBody>
      </p:sp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0964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7.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Rizične situacije/ rizična ponašanja (1 sat)</a:t>
            </a: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Maturalno putovanje (1 sat)</a:t>
            </a:r>
          </a:p>
        </p:txBody>
      </p:sp>
      <p:sp>
        <p:nvSpPr>
          <p:cNvPr id="41986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1988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8.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Osobna odgovornost za zdravlje i odgovorno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Rizična ponašanja i posljedice na obrazovanje (1 sat)</a:t>
            </a:r>
          </a:p>
        </p:txBody>
      </p:sp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ovisnosti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3012" name="Picture 5" descr="ris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447925"/>
            <a:ext cx="208756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1.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PRIMJERENO PONAŠANJE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Kako se ponašamo prema drugima (djeci,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odraslima i životinjama) (2 sata)</a:t>
            </a: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4036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Kurikulum zdravstvenog odgoja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 typeface="Wingdings" pitchFamily="2" charset="2"/>
              <a:buChar char="§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holistički model zdravstvenog odgoja osigurat će dostupnost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općeprihvaćenih znanstvenih informacija i spoznaja o modulima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zdravstvenog odgoja na temelju kojih će učenici razvijati </a:t>
            </a:r>
          </a:p>
          <a:p>
            <a:pPr marR="0" algn="just"/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 kompetencije za zdravo i odgovorno ponašanje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892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2.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3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PRIMJERENO PONAŠANJE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u školi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prema djeci i odraslima (1 sat)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Ponašanje prema životinjama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chemeClr val="accent4"/>
              </a:solidFill>
              <a:latin typeface="Georgia" pitchFamily="18" charset="0"/>
            </a:endParaRP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5060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616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3.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PRIMJERENO PONAŠANJE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Poštivanje pravila i autoriteta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Humano ponašanje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chemeClr val="accent4"/>
              </a:solidFill>
              <a:latin typeface="Georgia" pitchFamily="18" charset="0"/>
            </a:endParaRPr>
          </a:p>
        </p:txBody>
      </p:sp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6084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616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4.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PRIMJERENO PONAŠANJE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Poželjna ponašanja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Životne vještine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7108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300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5.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ŽIVOTNE VJEŠTINE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Temeljni pojmovi komunikacije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Emocionalnost (brižnost, otvorenost, empatija,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iskrenost)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Nenasilno ponašanje/ Problematične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situacije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(Ne) primjerena vršnjačka ponašanja u pubertetu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chemeClr val="accent4"/>
              </a:solidFill>
              <a:latin typeface="Georgia" pitchFamily="18" charset="0"/>
            </a:endParaRPr>
          </a:p>
        </p:txBody>
      </p:sp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8132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616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6.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ŽIVOTNE VJEŠTINE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Vrijednosti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Promocija odgovornog ponašanja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chemeClr val="accent4"/>
              </a:solidFill>
              <a:latin typeface="Georgia" pitchFamily="18" charset="0"/>
            </a:endParaRPr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9156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7.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ŽIVOTNE VJEŠTINE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Promocija odgovornog ponašanja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Samokontrola (1 sat) </a:t>
            </a:r>
            <a:endParaRPr lang="hr-HR" sz="6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50180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8.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dirty="0">
                <a:solidFill>
                  <a:srgbClr val="000099"/>
                </a:solidFill>
                <a:latin typeface="Georgia" pitchFamily="18" charset="0"/>
              </a:rPr>
              <a:t>ŽIVOTNE VJEŠTINE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Emocionalnost, komunikacija, rješavanje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problema, donošenje odluka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i timski rad  (1 sat)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Promocija odgovornog ponašanja, 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samokontrola (1 sat)</a:t>
            </a:r>
            <a:endParaRPr lang="hr-HR" sz="6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7982" y="404836"/>
            <a:ext cx="8280920" cy="575717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Prevencija nasilničkog ponašanja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51204" name="Picture 6" descr="untitl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87575"/>
            <a:ext cx="29225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3.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Odgovornost i poštovanje prema vlastitom </a:t>
            </a: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tijelu (2 sata)</a:t>
            </a: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4.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Razlike rodnih uloga u društvu/ obitelji (1 sat)</a:t>
            </a: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Rodna očekivanja među vršnjacima u školi (1 sat)</a:t>
            </a:r>
            <a:endParaRPr lang="hr-HR" b="1">
              <a:solidFill>
                <a:srgbClr val="C00000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39639D"/>
              </a:solidFill>
              <a:latin typeface="Georgia" pitchFamily="18" charset="0"/>
            </a:endParaRPr>
          </a:p>
        </p:txBody>
      </p:sp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pic>
        <p:nvPicPr>
          <p:cNvPr id="52227" name="Picture 5" descr="blue heads_6828088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5650" y="2311400"/>
            <a:ext cx="298926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3568" y="404813"/>
            <a:ext cx="8280920" cy="863600"/>
          </a:xfrm>
          <a:prstGeom prst="rect">
            <a:avLst/>
          </a:prstGeom>
        </p:spPr>
        <p:txBody>
          <a:bodyPr anchor="b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Rodna/spolna ravnopravnost i odgovorno spolno ponašanje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ChangeArrowheads="1"/>
          </p:cNvSpPr>
          <p:nvPr/>
        </p:nvSpPr>
        <p:spPr bwMode="auto">
          <a:xfrm>
            <a:off x="311150" y="2008188"/>
            <a:ext cx="84963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5.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2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Uloga i pritisak medija u pubertetu (1 sat)</a:t>
            </a:r>
          </a:p>
          <a:p>
            <a:r>
              <a:rPr lang="hr-HR" sz="500">
                <a:solidFill>
                  <a:srgbClr val="C00000"/>
                </a:solidFill>
                <a:latin typeface="Georgia" pitchFamily="18" charset="0"/>
              </a:rPr>
              <a:t> </a:t>
            </a: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Vlastito tijelo u promjenama (1 sat)</a:t>
            </a: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1600" b="1" u="sng">
                <a:solidFill>
                  <a:srgbClr val="39639D"/>
                </a:solidFill>
                <a:latin typeface="Georgia" pitchFamily="18" charset="0"/>
              </a:rPr>
              <a:t>6. razred osnovne škole – </a:t>
            </a:r>
            <a:r>
              <a:rPr lang="hr-HR" sz="1600" b="1" u="sng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>
              <a:solidFill>
                <a:srgbClr val="39639D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endParaRPr lang="hr-HR" sz="80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Emocije u vršnjačkim odnosima (2 sata)</a:t>
            </a:r>
          </a:p>
          <a:p>
            <a:r>
              <a:rPr lang="hr-HR">
                <a:solidFill>
                  <a:srgbClr val="C00000"/>
                </a:solidFill>
                <a:latin typeface="Georgia" pitchFamily="18" charset="0"/>
              </a:rPr>
              <a:t>Uloga medija u vršnjačkim odnosima (2 sata)</a:t>
            </a:r>
          </a:p>
          <a:p>
            <a:pPr>
              <a:lnSpc>
                <a:spcPct val="150000"/>
              </a:lnSpc>
            </a:pPr>
            <a:endParaRPr lang="hr-HR" sz="600" b="1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pic>
        <p:nvPicPr>
          <p:cNvPr id="53251" name="Picture 5" descr="blue heads_6828088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5650" y="2311400"/>
            <a:ext cx="298926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3568" y="404813"/>
            <a:ext cx="8280920" cy="863600"/>
          </a:xfrm>
          <a:prstGeom prst="rect">
            <a:avLst/>
          </a:prstGeom>
        </p:spPr>
        <p:txBody>
          <a:bodyPr anchor="b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Rodna/spolna ravnopravnost i odgovorno spolno ponašanje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008188"/>
            <a:ext cx="8496300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7.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3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Komunikacija o spolnosti (1 sat)</a:t>
            </a: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Vršnjački pritisak, samopoštovanje i rizična </a:t>
            </a: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ponašanja (1 sat)</a:t>
            </a: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Prihvaćanje različitosti u seksualnosti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r-HR" sz="1600" b="1" u="sng" dirty="0">
                <a:solidFill>
                  <a:schemeClr val="accent4"/>
                </a:solidFill>
                <a:latin typeface="Georgia" pitchFamily="18" charset="0"/>
              </a:rPr>
              <a:t>8. razred osnovne škole – </a:t>
            </a:r>
            <a:r>
              <a:rPr lang="hr-HR" sz="1600" b="1" u="sng" dirty="0">
                <a:solidFill>
                  <a:srgbClr val="C00000"/>
                </a:solidFill>
                <a:latin typeface="Georgia" pitchFamily="18" charset="0"/>
              </a:rPr>
              <a:t>4 sata</a:t>
            </a:r>
            <a:endParaRPr lang="hr-HR" sz="1600" b="1" u="sng" dirty="0">
              <a:solidFill>
                <a:schemeClr val="accent4"/>
              </a:solidFill>
              <a:latin typeface="Georgia" pitchFamily="18" charset="0"/>
            </a:endParaRPr>
          </a:p>
          <a:p>
            <a:pPr>
              <a:defRPr/>
            </a:pPr>
            <a:endParaRPr lang="hr-HR" sz="800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Važnost samopoštovanja, asertivnosti i osobnog integriteta za odgovorno odlučivanje (1 sat)  </a:t>
            </a: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Odgovorno spolno ponašanje (2 sat)</a:t>
            </a:r>
          </a:p>
          <a:p>
            <a:pPr>
              <a:defRPr/>
            </a:pPr>
            <a:r>
              <a:rPr lang="hr-HR" sz="1600" dirty="0">
                <a:solidFill>
                  <a:srgbClr val="C00000"/>
                </a:solidFill>
                <a:latin typeface="Georgia" pitchFamily="18" charset="0"/>
              </a:rPr>
              <a:t>Rizici (pre)ranih seksualnih odnosa (1 sat)</a:t>
            </a:r>
          </a:p>
          <a:p>
            <a:pPr>
              <a:lnSpc>
                <a:spcPct val="150000"/>
              </a:lnSpc>
              <a:defRPr/>
            </a:pPr>
            <a:endParaRPr lang="hr-HR" sz="6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382588" y="1398588"/>
            <a:ext cx="858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Sadržaji i teme</a:t>
            </a:r>
          </a:p>
        </p:txBody>
      </p:sp>
      <p:pic>
        <p:nvPicPr>
          <p:cNvPr id="54275" name="Picture 5" descr="blue heads_6828088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5650" y="2311400"/>
            <a:ext cx="298926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3568" y="404813"/>
            <a:ext cx="8280920" cy="863600"/>
          </a:xfrm>
          <a:prstGeom prst="rect">
            <a:avLst/>
          </a:prstGeom>
        </p:spPr>
        <p:txBody>
          <a:bodyPr anchor="b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rgbClr val="0070C0"/>
                </a:solidFill>
                <a:latin typeface="Georgia" pitchFamily="18" charset="0"/>
                <a:ea typeface="+mj-ea"/>
                <a:cs typeface="+mj-cs"/>
              </a:rPr>
              <a:t>MODUL – Rodna/spolna ravnopravnost i odgovorno spolno ponašanje </a:t>
            </a:r>
            <a:endParaRPr lang="hr-HR" sz="4800" b="1" dirty="0">
              <a:solidFill>
                <a:srgbClr val="0070C0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66"/>
                </a:solidFill>
                <a:latin typeface="Georgia" pitchFamily="18" charset="0"/>
              </a:rPr>
              <a:t>Kurikulum zdravstvenog odgoja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 typeface="Wingdings" pitchFamily="2" charset="2"/>
              <a:buChar char="§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da bi se ostvario cilj kod učenika je potrebno razvijati i unapređivati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sljedeće kompetencije:</a:t>
            </a:r>
          </a:p>
          <a:p>
            <a:pPr marR="0" algn="just">
              <a:buFontTx/>
              <a:buChar char="•"/>
            </a:pPr>
            <a:endParaRPr lang="hr-HR" sz="1000" smtClean="0">
              <a:solidFill>
                <a:srgbClr val="C00000"/>
              </a:solidFill>
              <a:latin typeface="Georgia" pitchFamily="18" charset="0"/>
            </a:endParaRPr>
          </a:p>
          <a:p>
            <a:pPr marL="800100" lvl="1" indent="-342900" algn="just">
              <a:buFont typeface="Arial" charset="0"/>
              <a:buChar char="•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znanja</a:t>
            </a:r>
            <a:endParaRPr lang="hr-HR" sz="1000" smtClean="0">
              <a:solidFill>
                <a:srgbClr val="C00000"/>
              </a:solidFill>
              <a:latin typeface="Georgia" pitchFamily="18" charset="0"/>
            </a:endParaRPr>
          </a:p>
          <a:p>
            <a:pPr marL="800100" lvl="1" indent="-342900" algn="just">
              <a:buFont typeface="Arial" charset="0"/>
              <a:buChar char="•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vještine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sustav vrijednosti i stavove.</a:t>
            </a:r>
          </a:p>
          <a:p>
            <a:pPr marR="0" algn="just">
              <a:buFont typeface="Wingdings" pitchFamily="2" charset="2"/>
              <a:buChar char="§"/>
            </a:pPr>
            <a:endParaRPr lang="hr-HR" sz="2200" smtClean="0">
              <a:latin typeface="Georgia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395288" y="1916113"/>
            <a:ext cx="84978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rad u parovima i malim skupinama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organiziranje predavanja s diskusijama i panel-raspravama 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pedagoške radionica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igranje uloga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oluja ideja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razvoj stavova u raspravi i debati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analiza slučajeva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korištenje dostupnih i primjerenih sadržaja sa internetskih stranica i korištenje informacijsko-komunikacijskih tehnologija</a:t>
            </a:r>
          </a:p>
          <a:p>
            <a:pPr marL="285750" indent="-285750">
              <a:buFont typeface="Arial" charset="0"/>
              <a:buChar char="•"/>
            </a:pPr>
            <a:r>
              <a:rPr lang="hr-HR">
                <a:solidFill>
                  <a:srgbClr val="C00000"/>
                </a:solidFill>
                <a:latin typeface="Georgia" pitchFamily="18" charset="0"/>
              </a:rPr>
              <a:t>priprema i organiziranje lokalnih preventivnih aktivnosti (izložbe, obilježavanje prigodnih datuma…).</a:t>
            </a:r>
          </a:p>
        </p:txBody>
      </p:sp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539750" y="1268413"/>
            <a:ext cx="8353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Kurikulum zdravstvenog odgoja – Metode u poučavanju/ provedbi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88" y="1916113"/>
            <a:ext cx="8497887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materijale predstavljene u okviru eksperimentalnog programa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prilagodit će se, integrirati i nadopuniti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u skladu sa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znanjima, vještinama i kreativnim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potencijalima razrednika ili predavača koji će provesti dio programa.</a:t>
            </a: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aktivnosti koje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 su planirane 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u okviru sati razrednika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pripremat će razrednici u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suradnji s kolegama iz drugih nastavnih područja, stručnim suradnicima i ostalim stručnjacima izvan škole (npr. liječnici, soc. radnici, profesori sa sveučilišta…)</a:t>
            </a:r>
          </a:p>
          <a:p>
            <a:pPr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prije primjene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programa roditelji će biti upoznati o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aktivnostima koje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 se planiraju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provesti </a:t>
            </a:r>
          </a:p>
        </p:txBody>
      </p:sp>
      <p:sp>
        <p:nvSpPr>
          <p:cNvPr id="56322" name="Rectangle 6"/>
          <p:cNvSpPr>
            <a:spLocks noChangeArrowheads="1"/>
          </p:cNvSpPr>
          <p:nvPr/>
        </p:nvSpPr>
        <p:spPr bwMode="auto">
          <a:xfrm>
            <a:off x="539750" y="1268413"/>
            <a:ext cx="83534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Kurikulum zdravstvenog odgoja – Prijedlozi za unapređivanje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88" y="1916113"/>
            <a:ext cx="8497887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Organizirat će se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stručno usavršavanje u školi prema potrebama odgojno-obrazovnih radnika</a:t>
            </a:r>
          </a:p>
          <a:p>
            <a:pPr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defRPr/>
            </a:pPr>
            <a:endParaRPr lang="hr-HR" dirty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Pripremit će se materijali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koji će </a:t>
            </a:r>
            <a:r>
              <a:rPr lang="hr-HR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hr-HR" dirty="0">
                <a:solidFill>
                  <a:srgbClr val="C00000"/>
                </a:solidFill>
                <a:latin typeface="Georgia" pitchFamily="18" charset="0"/>
              </a:rPr>
              <a:t>pomoći u kvalitetnoj primjeni programskih aktivnosti (priručnici, informacije s mrežnih stranica i dr.)</a:t>
            </a:r>
          </a:p>
        </p:txBody>
      </p:sp>
      <p:sp>
        <p:nvSpPr>
          <p:cNvPr id="57346" name="Rectangle 4"/>
          <p:cNvSpPr>
            <a:spLocks noChangeArrowheads="1"/>
          </p:cNvSpPr>
          <p:nvPr/>
        </p:nvSpPr>
        <p:spPr bwMode="auto">
          <a:xfrm>
            <a:off x="539750" y="1268413"/>
            <a:ext cx="8353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Kurikulum zdravstvenog odgoja – Prijedlozi za unaprijeđivanje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88" y="1916113"/>
            <a:ext cx="8497887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hr-HR" sz="1700" dirty="0">
                <a:solidFill>
                  <a:srgbClr val="C00000"/>
                </a:solidFill>
                <a:latin typeface="Georgia" pitchFamily="18" charset="0"/>
              </a:rPr>
              <a:t>u cilju što kvalitetnije pripreme za planiranje i provedbu kurikuluma zdravstvenog odgoja Agencija za odgoj i obrazovanje organizirat će stručna usavršavanja učitelja, nastavnika i stručnih suradnika o sadržajima i temama zdravstvenog odgoja.</a:t>
            </a:r>
          </a:p>
          <a:p>
            <a:pPr algn="just">
              <a:lnSpc>
                <a:spcPct val="150000"/>
              </a:lnSpc>
              <a:defRPr/>
            </a:pPr>
            <a:endParaRPr lang="hr-HR" sz="1000" dirty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hr-HR" sz="1700" dirty="0">
                <a:solidFill>
                  <a:srgbClr val="C00000"/>
                </a:solidFill>
                <a:latin typeface="Georgia" pitchFamily="18" charset="0"/>
              </a:rPr>
              <a:t>Agencija za odgoj i obrazovanje priprema radne materijale i vodiče za pripremu i provedbu kurikuluma zdravstvenog odgoja, koji će se kontinuirano i sukcesivno objavljivati na internetskim stranicama Agencije </a:t>
            </a:r>
            <a:r>
              <a:rPr lang="hr-HR" sz="1700" dirty="0">
                <a:solidFill>
                  <a:srgbClr val="000099"/>
                </a:solidFill>
                <a:latin typeface="Georgia" pitchFamily="18" charset="0"/>
              </a:rPr>
              <a:t>www.azoo.hr</a:t>
            </a:r>
          </a:p>
        </p:txBody>
      </p:sp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539750" y="1268413"/>
            <a:ext cx="8353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hr-HR" sz="2200" u="sng">
                <a:solidFill>
                  <a:srgbClr val="000066"/>
                </a:solidFill>
                <a:latin typeface="Georgia" pitchFamily="18" charset="0"/>
              </a:rPr>
              <a:t>Kurikulum zdravstvenog odgoja – Podrška tijekom provedbe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Kurikulum zdravstvenog odgoja </a:t>
            </a:r>
            <a:r>
              <a:rPr lang="hr-HR" sz="2400" u="sng" smtClean="0">
                <a:solidFill>
                  <a:srgbClr val="000099"/>
                </a:solidFill>
                <a:latin typeface="Arial" charset="0"/>
              </a:rPr>
              <a:t>–</a:t>
            </a:r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 Znanje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Tx/>
              <a:buChar char="•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informacije vezane za specifična područja zdravstvenog odgoja (npr.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informacije o rizičnim faktorima, načinima kako smanjiti ili eliminirati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rizik, aktivnosti koje utječu na očuvanje zdravlja...) </a:t>
            </a:r>
          </a:p>
          <a:p>
            <a:pPr marR="0" algn="just"/>
            <a:endParaRPr lang="hr-HR" sz="2000" smtClean="0">
              <a:solidFill>
                <a:srgbClr val="C00000"/>
              </a:solidFill>
              <a:latin typeface="Georgia" pitchFamily="18" charset="0"/>
            </a:endParaRPr>
          </a:p>
          <a:p>
            <a:pPr marR="0" algn="just">
              <a:buFontTx/>
              <a:buChar char="•"/>
            </a:pPr>
            <a:r>
              <a:rPr lang="hr-HR" sz="2000" smtClean="0">
                <a:solidFill>
                  <a:srgbClr val="C00000"/>
                </a:solidFill>
              </a:rPr>
              <a:t>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na temelju dobivenih informacija učenici će izgraditi sustav informacija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koji će im omogućiti da vrednuju različite vrste informacija, procjenjuju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njihov utjecaj na zdravlje što će im pomoći da u trenutku donošenja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odluka odlučuju o svojim postupcima na temelju relevantnih informacija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640762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Kurikulum zdravstvenog odgoja </a:t>
            </a:r>
            <a:r>
              <a:rPr lang="hr-HR" sz="2400" u="sng" smtClean="0">
                <a:solidFill>
                  <a:srgbClr val="000099"/>
                </a:solidFill>
                <a:latin typeface="Arial" charset="0"/>
              </a:rPr>
              <a:t>–</a:t>
            </a:r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 Vještine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Tx/>
              <a:buChar char="•"/>
            </a:pPr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informacije nisu i neće biti dovoljne za potpuno ostvarivanje ciljeva zdravstvenog </a:t>
            </a:r>
          </a:p>
          <a:p>
            <a:pPr marR="0" algn="just"/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 odgoja – </a:t>
            </a:r>
            <a:r>
              <a:rPr lang="hr-HR" sz="1800" b="1" i="1" smtClean="0">
                <a:solidFill>
                  <a:srgbClr val="C00000"/>
                </a:solidFill>
                <a:latin typeface="Georgia" pitchFamily="18" charset="0"/>
              </a:rPr>
              <a:t>razvoj socijalnih vještina</a:t>
            </a:r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, uključujući i usvajanje kompetencija </a:t>
            </a:r>
          </a:p>
          <a:p>
            <a:pPr marR="0" algn="just"/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 potrebnih za donošenje odgovornih odluka, obradu informacija i </a:t>
            </a:r>
            <a:r>
              <a:rPr lang="hr-HR" sz="1800" b="1" i="1" smtClean="0">
                <a:solidFill>
                  <a:srgbClr val="C00000"/>
                </a:solidFill>
                <a:latin typeface="Georgia" pitchFamily="18" charset="0"/>
              </a:rPr>
              <a:t>donošenje  </a:t>
            </a:r>
          </a:p>
          <a:p>
            <a:pPr marR="0" algn="just"/>
            <a:r>
              <a:rPr lang="hr-HR" sz="1800" b="1" i="1" smtClean="0">
                <a:solidFill>
                  <a:srgbClr val="C00000"/>
                </a:solidFill>
                <a:latin typeface="Georgia" pitchFamily="18" charset="0"/>
              </a:rPr>
              <a:t>  zdravih odluka</a:t>
            </a:r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,  koje će uvažavati zdravlje, interese i integritet osobe koja </a:t>
            </a:r>
          </a:p>
          <a:p>
            <a:pPr marR="0" algn="just"/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 donosi odluku/e i osoba iz njegove okoline – osnovna je kompetencija </a:t>
            </a:r>
          </a:p>
          <a:p>
            <a:pPr marR="0" algn="just"/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 na kojoj se temelji kvalitetan pristup u zdravstvenom odgoju i poučavanju</a:t>
            </a:r>
          </a:p>
          <a:p>
            <a:pPr marR="0" algn="just"/>
            <a:endParaRPr lang="hr-HR" sz="1000" smtClean="0">
              <a:solidFill>
                <a:srgbClr val="C00000"/>
              </a:solidFill>
              <a:latin typeface="Georgia" pitchFamily="18" charset="0"/>
            </a:endParaRPr>
          </a:p>
          <a:p>
            <a:pPr marR="0" algn="just">
              <a:buFontTx/>
              <a:buChar char="•"/>
            </a:pPr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razvijene komunikacijske i socijalne vještine pomoći će mladim osobama da u   </a:t>
            </a:r>
          </a:p>
          <a:p>
            <a:pPr marR="0" algn="just"/>
            <a:r>
              <a:rPr lang="hr-HR" sz="1800" smtClean="0">
                <a:solidFill>
                  <a:srgbClr val="C00000"/>
                </a:solidFill>
                <a:latin typeface="Georgia" pitchFamily="18" charset="0"/>
              </a:rPr>
              <a:t>  rizičnim trenucima i situacijama donose </a:t>
            </a:r>
            <a:r>
              <a:rPr lang="hr-HR" sz="1800" i="1" smtClean="0">
                <a:solidFill>
                  <a:srgbClr val="C00000"/>
                </a:solidFill>
                <a:latin typeface="Georgia" pitchFamily="18" charset="0"/>
              </a:rPr>
              <a:t>zdrave i odgovorne odluke</a:t>
            </a:r>
            <a:endParaRPr lang="hr-HR" sz="180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4679950"/>
          </a:xfrm>
        </p:spPr>
        <p:txBody>
          <a:bodyPr/>
          <a:lstStyle/>
          <a:p>
            <a:pPr marR="0" algn="just"/>
            <a:endParaRPr lang="hr-HR" sz="1600" u="sng" smtClean="0">
              <a:latin typeface="Georgia" pitchFamily="18" charset="0"/>
            </a:endParaRPr>
          </a:p>
          <a:p>
            <a:pPr marR="0" algn="just"/>
            <a:r>
              <a:rPr lang="hr-HR" sz="2400" u="sng" smtClean="0">
                <a:solidFill>
                  <a:srgbClr val="000099"/>
                </a:solidFill>
                <a:latin typeface="Georgia" pitchFamily="18" charset="0"/>
              </a:rPr>
              <a:t>Kurikulum zdravstvenog odgoja – Sustav vrijednosti</a:t>
            </a:r>
          </a:p>
          <a:p>
            <a:pPr marR="0"/>
            <a:endParaRPr lang="hr-HR" sz="1000" smtClean="0">
              <a:solidFill>
                <a:srgbClr val="003399"/>
              </a:solidFill>
              <a:latin typeface="Georgia" pitchFamily="18" charset="0"/>
            </a:endParaRPr>
          </a:p>
          <a:p>
            <a:pPr marR="0" algn="just">
              <a:buFontTx/>
              <a:buChar char="•"/>
            </a:pPr>
            <a:r>
              <a:rPr lang="hr-HR" sz="220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svaka osoba razvija sustav vrijednosti i stavove povezane s osobnim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iskustvom i socijalnim kontekstom u kojoj živi i djeluje – razvijen sustav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vrijednosti i stavovi koji promoviraju odgovorno ponašanje za sebe i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druge te proaktivan pristup u životu zajednice znatno unapređuje </a:t>
            </a:r>
          </a:p>
          <a:p>
            <a:pPr marR="0" algn="just"/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kvalitetu zdravstvenog odgoja i doprinose ostvarivanju njegova cilja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ubtitle 2"/>
          <p:cNvSpPr>
            <a:spLocks noGrp="1"/>
          </p:cNvSpPr>
          <p:nvPr>
            <p:ph type="subTitle" idx="1"/>
          </p:nvPr>
        </p:nvSpPr>
        <p:spPr>
          <a:xfrm>
            <a:off x="395288" y="1484313"/>
            <a:ext cx="8497887" cy="3455987"/>
          </a:xfrm>
        </p:spPr>
        <p:txBody>
          <a:bodyPr/>
          <a:lstStyle/>
          <a:p>
            <a:pPr marR="0" algn="just" eaLnBrk="1" hangingPunct="1">
              <a:lnSpc>
                <a:spcPct val="90000"/>
              </a:lnSpc>
              <a:buClr>
                <a:srgbClr val="1FAECD"/>
              </a:buClr>
            </a:pPr>
            <a:endParaRPr lang="hr-HR" sz="1600" u="sng" smtClean="0">
              <a:latin typeface="Georgia" pitchFamily="18" charset="0"/>
            </a:endParaRPr>
          </a:p>
          <a:p>
            <a:pPr marR="0" algn="just" eaLnBrk="1" hangingPunct="1">
              <a:lnSpc>
                <a:spcPct val="90000"/>
              </a:lnSpc>
              <a:buClr>
                <a:srgbClr val="1FAECD"/>
              </a:buClr>
              <a:buSzPct val="90000"/>
              <a:buFont typeface="Wingdings" pitchFamily="2" charset="2"/>
              <a:buChar char="Ø"/>
            </a:pPr>
            <a:r>
              <a:rPr lang="hr-HR" sz="2000" smtClean="0">
                <a:solidFill>
                  <a:srgbClr val="0D0D0D"/>
                </a:solidFill>
                <a:latin typeface="Georgia" pitchFamily="18" charset="0"/>
              </a:rPr>
              <a:t> 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kurikulum zdravstvenog odgoja počeo se provoditi eksperimentalno u osnovnim i srednjim školama 2012/2013. školske godine</a:t>
            </a:r>
          </a:p>
          <a:p>
            <a:pPr marR="0" eaLnBrk="1" hangingPunct="1">
              <a:lnSpc>
                <a:spcPct val="90000"/>
              </a:lnSpc>
              <a:buClr>
                <a:srgbClr val="1FAECD"/>
              </a:buClr>
              <a:buSzPct val="90000"/>
              <a:buFont typeface="Wingdings" pitchFamily="2" charset="2"/>
              <a:buChar char="Ø"/>
            </a:pPr>
            <a:endParaRPr lang="hr-HR" sz="1000" smtClean="0">
              <a:solidFill>
                <a:srgbClr val="C00000"/>
              </a:solidFill>
              <a:latin typeface="Georgia" pitchFamily="18" charset="0"/>
            </a:endParaRPr>
          </a:p>
          <a:p>
            <a:pPr marL="0" lvl="1" algn="just" eaLnBrk="1" hangingPunct="1">
              <a:lnSpc>
                <a:spcPct val="90000"/>
              </a:lnSpc>
              <a:spcBef>
                <a:spcPts val="400"/>
              </a:spcBef>
              <a:buClr>
                <a:srgbClr val="1FAECD"/>
              </a:buClr>
              <a:buSzPct val="90000"/>
              <a:buFont typeface="Wingdings" pitchFamily="2" charset="2"/>
              <a:buChar char="Ø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sadržaji i teme zdravstvenog odgoja integrirani su u postojeće predmete (Priroda i društvo, Priroda, Biologija, TZK-a, Psihologija…) od prvog razreda osnovne do četvrtog razreda srednje škole </a:t>
            </a:r>
          </a:p>
          <a:p>
            <a:pPr marL="0" lvl="1" algn="just" eaLnBrk="1" hangingPunct="1">
              <a:lnSpc>
                <a:spcPct val="90000"/>
              </a:lnSpc>
              <a:spcBef>
                <a:spcPts val="400"/>
              </a:spcBef>
              <a:buClr>
                <a:srgbClr val="1FAECD"/>
              </a:buClr>
              <a:buSzPct val="90000"/>
              <a:buFont typeface="Wingdings" pitchFamily="2" charset="2"/>
              <a:buChar char="Ø"/>
            </a:pPr>
            <a:endParaRPr lang="hr-HR" sz="2000" smtClean="0">
              <a:solidFill>
                <a:srgbClr val="C00000"/>
              </a:solidFill>
              <a:latin typeface="Georgia" pitchFamily="18" charset="0"/>
            </a:endParaRPr>
          </a:p>
          <a:p>
            <a:pPr marL="0" lvl="1" algn="just" eaLnBrk="1" hangingPunct="1">
              <a:lnSpc>
                <a:spcPct val="90000"/>
              </a:lnSpc>
              <a:spcBef>
                <a:spcPts val="400"/>
              </a:spcBef>
              <a:buClr>
                <a:srgbClr val="1FAECD"/>
              </a:buClr>
              <a:buSzPct val="90000"/>
              <a:buFont typeface="Wingdings" pitchFamily="2" charset="2"/>
              <a:buChar char="Ø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dodatni sadržaji kurikuluma zdravstvenog odgoja bit će integrirani u sat razredne zajednice – do 12 sati.</a:t>
            </a:r>
          </a:p>
          <a:p>
            <a:pPr marR="0" algn="just" eaLnBrk="1" hangingPunct="1">
              <a:lnSpc>
                <a:spcPct val="90000"/>
              </a:lnSpc>
              <a:buSzPct val="80000"/>
            </a:pPr>
            <a:r>
              <a:rPr lang="hr-HR" sz="2000" smtClean="0">
                <a:solidFill>
                  <a:srgbClr val="0D0D0D"/>
                </a:solidFill>
                <a:latin typeface="Georgia" pitchFamily="18" charset="0"/>
              </a:rPr>
              <a:t> </a:t>
            </a:r>
          </a:p>
          <a:p>
            <a:pPr marR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hr-HR" sz="2000" smtClean="0">
              <a:solidFill>
                <a:srgbClr val="0D0D0D"/>
              </a:solidFill>
              <a:latin typeface="Georgia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ubtitle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497887" cy="3095625"/>
          </a:xfrm>
        </p:spPr>
        <p:txBody>
          <a:bodyPr/>
          <a:lstStyle/>
          <a:p>
            <a:pPr marR="0" algn="just" eaLnBrk="1" hangingPunct="1">
              <a:lnSpc>
                <a:spcPct val="80000"/>
              </a:lnSpc>
            </a:pPr>
            <a:endParaRPr lang="hr-HR" sz="1100" u="sng" smtClean="0">
              <a:latin typeface="Georgia" pitchFamily="18" charset="0"/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1500" smtClean="0">
              <a:solidFill>
                <a:srgbClr val="0D0D0D"/>
              </a:solidFill>
              <a:latin typeface="Georgia" pitchFamily="18" charset="0"/>
            </a:endParaRPr>
          </a:p>
          <a:p>
            <a:pPr marR="0" algn="just" eaLnBrk="1" hangingPunct="1">
              <a:lnSpc>
                <a:spcPct val="80000"/>
              </a:lnSpc>
            </a:pPr>
            <a:r>
              <a:rPr lang="hr-HR" sz="2000" smtClean="0">
                <a:solidFill>
                  <a:srgbClr val="000099"/>
                </a:solidFill>
                <a:latin typeface="Georgia" pitchFamily="18" charset="0"/>
              </a:rPr>
              <a:t>Dodatni sadržaji i teme kurikuluma zdravstvenog odgoja obrađivat će se u skladu s:</a:t>
            </a:r>
          </a:p>
          <a:p>
            <a:pPr marR="0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solidFill>
                <a:srgbClr val="0D0D0D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smtClean="0">
                <a:solidFill>
                  <a:srgbClr val="0D0D0D"/>
                </a:solidFill>
                <a:latin typeface="Georgia" pitchFamily="18" charset="0"/>
              </a:rPr>
              <a:t>  </a:t>
            </a: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dobi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solidFill>
                <a:srgbClr val="C00000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interesima i potrebama djece i mladih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2000" smtClean="0">
              <a:solidFill>
                <a:srgbClr val="C00000"/>
              </a:solidFill>
              <a:latin typeface="Georgia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izazovima  s kojima se mlade generacije susreću u svome životu i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hr-HR" sz="2000" smtClean="0">
                <a:solidFill>
                  <a:srgbClr val="C00000"/>
                </a:solidFill>
                <a:latin typeface="Georgia" pitchFamily="18" charset="0"/>
              </a:rPr>
              <a:t>    tijekom odrastanja.</a:t>
            </a:r>
          </a:p>
          <a:p>
            <a:pPr marR="0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hr-HR" sz="1400" smtClean="0">
              <a:solidFill>
                <a:srgbClr val="0D0D0D"/>
              </a:solidFill>
              <a:latin typeface="Georg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060382" cy="50370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Kurikulum </a:t>
            </a:r>
            <a:r>
              <a:rPr lang="hr-HR" sz="2600" dirty="0">
                <a:solidFill>
                  <a:srgbClr val="0070C0"/>
                </a:solidFill>
                <a:effectLst/>
                <a:latin typeface="Georgia" pitchFamily="18" charset="0"/>
              </a:rPr>
              <a:t>zdravstvenog </a:t>
            </a:r>
            <a:r>
              <a:rPr lang="hr-HR" sz="2600" dirty="0" smtClean="0">
                <a:solidFill>
                  <a:srgbClr val="0070C0"/>
                </a:solidFill>
                <a:effectLst/>
                <a:latin typeface="Georgia" pitchFamily="18" charset="0"/>
              </a:rPr>
              <a:t>odgoja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2435</TotalTime>
  <Words>2002</Words>
  <Application>Microsoft Office PowerPoint</Application>
  <PresentationFormat>Prikaz na zaslonu (4:3)</PresentationFormat>
  <Paragraphs>492</Paragraphs>
  <Slides>43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43</vt:i4>
      </vt:variant>
    </vt:vector>
  </HeadingPairs>
  <TitlesOfParts>
    <vt:vector size="44" baseType="lpstr">
      <vt:lpstr>Concourse</vt:lpstr>
      <vt:lpstr>Kurikulum zdravstvenog 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Kurikulum zdravstvenog odgoja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Kurikulum zdravstvenog odgoja</vt:lpstr>
      <vt:lpstr>Kurikulum zdravstvenog odgoja</vt:lpstr>
      <vt:lpstr>Kurikulum zdravstvenog odgoja</vt:lpstr>
      <vt:lpstr>Kurikulum zdravstvenog odgoja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M.WIENNA</dc:creator>
  <cp:lastModifiedBy>OŠ Jurja Dalmatinca Pag</cp:lastModifiedBy>
  <cp:revision>211</cp:revision>
  <dcterms:created xsi:type="dcterms:W3CDTF">2008-06-04T09:23:34Z</dcterms:created>
  <dcterms:modified xsi:type="dcterms:W3CDTF">2012-12-19T12:31:31Z</dcterms:modified>
</cp:coreProperties>
</file>